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5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221" y="0"/>
            <a:ext cx="9189781" cy="1930400"/>
          </a:xfrm>
        </p:spPr>
        <p:txBody>
          <a:bodyPr/>
          <a:lstStyle/>
          <a:p>
            <a:r>
              <a:rPr lang="nl-NL" dirty="0" smtClean="0"/>
              <a:t>Oefenvragen: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613612"/>
            <a:ext cx="10299032" cy="5470530"/>
          </a:xfrm>
        </p:spPr>
        <p:txBody>
          <a:bodyPr>
            <a:noAutofit/>
          </a:bodyPr>
          <a:lstStyle/>
          <a:p>
            <a:r>
              <a:rPr lang="nl-NL" sz="2500" dirty="0" smtClean="0"/>
              <a:t>Bij welke prijs, welke hoeveelheid vraag er naar een product is.</a:t>
            </a:r>
          </a:p>
          <a:p>
            <a:r>
              <a:rPr lang="nl-NL" sz="2500" dirty="0" smtClean="0"/>
              <a:t>Collectief is de vraag van iedereen, individueel van 1 individu.</a:t>
            </a:r>
          </a:p>
          <a:p>
            <a:r>
              <a:rPr lang="nl-NL" sz="2500" dirty="0" smtClean="0"/>
              <a:t>Als het product populairder wordt, als het inkomen van de mensen stijgt.</a:t>
            </a:r>
          </a:p>
          <a:p>
            <a:r>
              <a:rPr lang="nl-NL" sz="2500" dirty="0" smtClean="0"/>
              <a:t>Als het inkomen daalt, als het product schadelijk blijkt voor de gezondheid.</a:t>
            </a:r>
          </a:p>
          <a:p>
            <a:r>
              <a:rPr lang="nl-NL" sz="2500" dirty="0" smtClean="0"/>
              <a:t>Bij welke prijs, welke hoeveelheid er aangeboden wordt.</a:t>
            </a:r>
          </a:p>
          <a:p>
            <a:r>
              <a:rPr lang="nl-NL" sz="2500" dirty="0" smtClean="0"/>
              <a:t>Als de kosten van het product zijn gedaald, er dus goedkoper geproduceerd kan worden. Meer aanbieders op de markt.</a:t>
            </a:r>
          </a:p>
          <a:p>
            <a:r>
              <a:rPr lang="nl-NL" sz="2500" dirty="0" smtClean="0"/>
              <a:t>Als de kosten van het product zijn gestegen, produceren wordt duurder. Er minder aanbieders zijn op de markt.</a:t>
            </a:r>
          </a:p>
          <a:p>
            <a:r>
              <a:rPr lang="nl-NL" sz="2500" dirty="0" smtClean="0"/>
              <a:t>Let op! Verandering van de prijs veranderd niet de vraag/aanbodlijn.</a:t>
            </a:r>
            <a:endParaRPr lang="nl-NL" sz="2500" dirty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1860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Oefenvragen: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95663"/>
            <a:ext cx="8596668" cy="4645699"/>
          </a:xfrm>
        </p:spPr>
        <p:txBody>
          <a:bodyPr>
            <a:normAutofit/>
          </a:bodyPr>
          <a:lstStyle/>
          <a:p>
            <a:r>
              <a:rPr lang="nl-NL" sz="2500" dirty="0" smtClean="0"/>
              <a:t>hoe komt de prijs tot stan</a:t>
            </a:r>
            <a:r>
              <a:rPr lang="nl-NL" sz="2500" dirty="0" smtClean="0"/>
              <a:t>d op de markt van volkomen concurrentie.</a:t>
            </a:r>
          </a:p>
          <a:p>
            <a:endParaRPr lang="nl-NL" sz="2500" dirty="0"/>
          </a:p>
          <a:p>
            <a:r>
              <a:rPr lang="nl-NL" sz="2500" dirty="0" smtClean="0"/>
              <a:t>Stel </a:t>
            </a:r>
            <a:r>
              <a:rPr lang="nl-NL" sz="2500" dirty="0" smtClean="0"/>
              <a:t>fietsen </a:t>
            </a:r>
            <a:r>
              <a:rPr lang="nl-NL" sz="2500" dirty="0" smtClean="0"/>
              <a:t>worden i.p.v. 200 nu 250 </a:t>
            </a:r>
            <a:r>
              <a:rPr lang="nl-NL" sz="2500" dirty="0" smtClean="0"/>
              <a:t>euro.</a:t>
            </a:r>
            <a:endParaRPr lang="nl-NL" sz="2500" dirty="0" smtClean="0"/>
          </a:p>
          <a:p>
            <a:r>
              <a:rPr lang="nl-NL" sz="2500" dirty="0" smtClean="0"/>
              <a:t>De vraag daalt van 100 naar 80 personen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Bereken de prijselasticiteit, is deze inelastisch of elastisch?</a:t>
            </a:r>
          </a:p>
          <a:p>
            <a:endParaRPr lang="nl-NL" sz="2500" dirty="0"/>
          </a:p>
          <a:p>
            <a:r>
              <a:rPr lang="nl-NL" sz="2500" dirty="0" smtClean="0"/>
              <a:t>5 minuten de tijd.</a:t>
            </a:r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40339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453" y="661737"/>
            <a:ext cx="8720549" cy="5379625"/>
          </a:xfrm>
        </p:spPr>
        <p:txBody>
          <a:bodyPr>
            <a:normAutofit/>
          </a:bodyPr>
          <a:lstStyle/>
          <a:p>
            <a:r>
              <a:rPr lang="nl-NL" sz="2500" dirty="0" smtClean="0"/>
              <a:t>Het evenwicht door vraag en aanbod, cq </a:t>
            </a:r>
            <a:r>
              <a:rPr lang="nl-NL" sz="2500" dirty="0" err="1" smtClean="0"/>
              <a:t>Qa</a:t>
            </a:r>
            <a:r>
              <a:rPr lang="nl-NL" sz="2500" dirty="0" smtClean="0"/>
              <a:t> = </a:t>
            </a:r>
            <a:r>
              <a:rPr lang="nl-NL" sz="2500" dirty="0" err="1" smtClean="0"/>
              <a:t>Qv</a:t>
            </a:r>
            <a:r>
              <a:rPr lang="nl-NL" sz="2500" dirty="0" smtClean="0"/>
              <a:t>, de prijs die daaruit komt heet de evenwichtsprijs.</a:t>
            </a:r>
          </a:p>
          <a:p>
            <a:endParaRPr lang="nl-NL" sz="2500" dirty="0" smtClean="0"/>
          </a:p>
          <a:p>
            <a:r>
              <a:rPr lang="nl-NL" sz="2500" dirty="0" smtClean="0"/>
              <a:t>De </a:t>
            </a:r>
            <a:r>
              <a:rPr lang="nl-NL" sz="2500" dirty="0"/>
              <a:t>vraag is gedaald met: (80-100) / 100 * 100% = -20% </a:t>
            </a:r>
          </a:p>
          <a:p>
            <a:r>
              <a:rPr lang="nl-NL" sz="2500" dirty="0"/>
              <a:t>De prijs is gestegen met: (250-200) / 200 * 100% = 25%</a:t>
            </a:r>
          </a:p>
          <a:p>
            <a:r>
              <a:rPr lang="nl-NL" sz="2500" dirty="0"/>
              <a:t>Doen : % verandering hoeveelheid / % verandering prijs.</a:t>
            </a:r>
          </a:p>
          <a:p>
            <a:r>
              <a:rPr lang="nl-NL" sz="2500" dirty="0"/>
              <a:t>Dan is de elasticiteit -20/25 = -0,8</a:t>
            </a:r>
          </a:p>
          <a:p>
            <a:r>
              <a:rPr lang="nl-NL" sz="2500" dirty="0"/>
              <a:t>Dus inelastisch (tussen de 0 en de -1)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58986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Oefenvragen: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95663"/>
            <a:ext cx="8596668" cy="4645699"/>
          </a:xfrm>
        </p:spPr>
        <p:txBody>
          <a:bodyPr>
            <a:normAutofit/>
          </a:bodyPr>
          <a:lstStyle/>
          <a:p>
            <a:r>
              <a:rPr lang="nl-NL" sz="2500" dirty="0" smtClean="0"/>
              <a:t>Stel je verdiend </a:t>
            </a:r>
            <a:r>
              <a:rPr lang="nl-NL" sz="2500" dirty="0" err="1" smtClean="0"/>
              <a:t>ipv</a:t>
            </a:r>
            <a:r>
              <a:rPr lang="nl-NL" sz="2500" dirty="0" smtClean="0"/>
              <a:t> 2000, nu 3000 euro.</a:t>
            </a:r>
          </a:p>
          <a:p>
            <a:r>
              <a:rPr lang="nl-NL" sz="2500" dirty="0" smtClean="0"/>
              <a:t>Je gaat </a:t>
            </a:r>
            <a:r>
              <a:rPr lang="nl-NL" sz="2500" dirty="0" err="1" smtClean="0"/>
              <a:t>ipv</a:t>
            </a:r>
            <a:r>
              <a:rPr lang="nl-NL" sz="2500" dirty="0" smtClean="0"/>
              <a:t> 30 broodjes, 40 broodjes per maand kopen.</a:t>
            </a:r>
          </a:p>
          <a:p>
            <a:r>
              <a:rPr lang="nl-NL" sz="2500" dirty="0" smtClean="0"/>
              <a:t>Bereken de inkomenselasticiteit.</a:t>
            </a:r>
          </a:p>
          <a:p>
            <a:r>
              <a:rPr lang="nl-NL" sz="2500" dirty="0" smtClean="0"/>
              <a:t>Wat voor type goed zijn boordjes voor jou?</a:t>
            </a:r>
          </a:p>
          <a:p>
            <a:endParaRPr lang="nl-NL" sz="2500" dirty="0"/>
          </a:p>
          <a:p>
            <a:r>
              <a:rPr lang="nl-NL" sz="2500" dirty="0" smtClean="0"/>
              <a:t>5 minuten de tijd.</a:t>
            </a:r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39160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453" y="661737"/>
            <a:ext cx="8720549" cy="5379625"/>
          </a:xfrm>
        </p:spPr>
        <p:txBody>
          <a:bodyPr>
            <a:normAutofit/>
          </a:bodyPr>
          <a:lstStyle/>
          <a:p>
            <a:endParaRPr lang="nl-NL" sz="2500" dirty="0" smtClean="0"/>
          </a:p>
          <a:p>
            <a:r>
              <a:rPr lang="nl-NL" sz="2500" dirty="0" smtClean="0"/>
              <a:t>De </a:t>
            </a:r>
            <a:r>
              <a:rPr lang="nl-NL" sz="2500" dirty="0"/>
              <a:t>vraag is </a:t>
            </a:r>
            <a:r>
              <a:rPr lang="nl-NL" sz="2500" dirty="0" smtClean="0"/>
              <a:t>gestegen met</a:t>
            </a:r>
            <a:r>
              <a:rPr lang="nl-NL" sz="2500" dirty="0"/>
              <a:t>: </a:t>
            </a:r>
            <a:r>
              <a:rPr lang="nl-NL" sz="2500" dirty="0" smtClean="0"/>
              <a:t>(40-30) </a:t>
            </a:r>
            <a:r>
              <a:rPr lang="nl-NL" sz="2500" dirty="0"/>
              <a:t>/ </a:t>
            </a:r>
            <a:r>
              <a:rPr lang="nl-NL" sz="2500" dirty="0" smtClean="0"/>
              <a:t>30 </a:t>
            </a:r>
            <a:r>
              <a:rPr lang="nl-NL" sz="2500" dirty="0"/>
              <a:t>* 100% = </a:t>
            </a:r>
            <a:r>
              <a:rPr lang="nl-NL" sz="2500" dirty="0" smtClean="0"/>
              <a:t>33,3% </a:t>
            </a:r>
            <a:endParaRPr lang="nl-NL" sz="2500" dirty="0"/>
          </a:p>
          <a:p>
            <a:r>
              <a:rPr lang="nl-NL" sz="2500" dirty="0" smtClean="0"/>
              <a:t>Het inkomen is </a:t>
            </a:r>
            <a:r>
              <a:rPr lang="nl-NL" sz="2500" dirty="0"/>
              <a:t>gestegen met: </a:t>
            </a:r>
            <a:r>
              <a:rPr lang="nl-NL" sz="2500" dirty="0" smtClean="0"/>
              <a:t>(3000-2000</a:t>
            </a:r>
            <a:r>
              <a:rPr lang="nl-NL" sz="2500" dirty="0"/>
              <a:t>) / </a:t>
            </a:r>
            <a:r>
              <a:rPr lang="nl-NL" sz="2500" dirty="0" smtClean="0"/>
              <a:t>2000 </a:t>
            </a:r>
            <a:r>
              <a:rPr lang="nl-NL" sz="2500" dirty="0"/>
              <a:t>* 100% = </a:t>
            </a:r>
            <a:r>
              <a:rPr lang="nl-NL" sz="2500" dirty="0" smtClean="0"/>
              <a:t>50%</a:t>
            </a:r>
            <a:endParaRPr lang="nl-NL" sz="2500" dirty="0"/>
          </a:p>
          <a:p>
            <a:r>
              <a:rPr lang="nl-NL" sz="2500" dirty="0"/>
              <a:t>Doen : % verandering hoeveelheid / % verandering </a:t>
            </a:r>
            <a:r>
              <a:rPr lang="nl-NL" sz="2500" dirty="0" smtClean="0"/>
              <a:t>inkomen.</a:t>
            </a:r>
            <a:endParaRPr lang="nl-NL" sz="2500" dirty="0"/>
          </a:p>
          <a:p>
            <a:r>
              <a:rPr lang="nl-NL" sz="2500" dirty="0"/>
              <a:t>Dan is de elasticiteit </a:t>
            </a:r>
            <a:r>
              <a:rPr lang="nl-NL" sz="2500" dirty="0" smtClean="0"/>
              <a:t>33,3/50 </a:t>
            </a:r>
            <a:r>
              <a:rPr lang="nl-NL" sz="2500" dirty="0"/>
              <a:t>= </a:t>
            </a:r>
            <a:r>
              <a:rPr lang="nl-NL" sz="2500" dirty="0" smtClean="0"/>
              <a:t>0,66</a:t>
            </a:r>
            <a:endParaRPr lang="nl-NL" sz="2500" dirty="0"/>
          </a:p>
          <a:p>
            <a:r>
              <a:rPr lang="nl-NL" sz="2500" dirty="0"/>
              <a:t>Dus inelastisch (tussen de 0 en de -1</a:t>
            </a:r>
            <a:r>
              <a:rPr lang="nl-NL" sz="2500" dirty="0" smtClean="0"/>
              <a:t>)</a:t>
            </a:r>
          </a:p>
          <a:p>
            <a:r>
              <a:rPr lang="nl-NL" sz="2500" dirty="0" smtClean="0"/>
              <a:t>Dus primair goed: je gaat er meer van kopen, maar niet heel veel meer kopen.</a:t>
            </a:r>
            <a:endParaRPr lang="nl-NL" sz="2500" dirty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8196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Heel veel succes met je PW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800"/>
              <a:t>May the odds be ever in your favor</a:t>
            </a:r>
          </a:p>
        </p:txBody>
      </p:sp>
    </p:spTree>
    <p:extLst>
      <p:ext uri="{BB962C8B-B14F-4D97-AF65-F5344CB8AC3E}">
        <p14:creationId xmlns:p14="http://schemas.microsoft.com/office/powerpoint/2010/main" val="108923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Nakijken monopolistische concurrentie.</a:t>
            </a:r>
          </a:p>
          <a:p>
            <a:r>
              <a:rPr lang="nl-NL" sz="2500" dirty="0" smtClean="0"/>
              <a:t>Invullen tabel.</a:t>
            </a:r>
          </a:p>
          <a:p>
            <a:r>
              <a:rPr lang="nl-NL" sz="2500" dirty="0" smtClean="0"/>
              <a:t>Maken oefenopgaves.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5983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"/>
            <a:ext cx="10106526" cy="6041362"/>
          </a:xfrm>
        </p:spPr>
        <p:txBody>
          <a:bodyPr>
            <a:noAutofit/>
          </a:bodyPr>
          <a:lstStyle/>
          <a:p>
            <a:r>
              <a:rPr lang="nl-NL" sz="2500" dirty="0" smtClean="0"/>
              <a:t>1a. Veel aanbieders, heterogene producten, niet transparante markt, vrije toe en uittreding, beetje invloed op de prijs.</a:t>
            </a:r>
          </a:p>
          <a:p>
            <a:r>
              <a:rPr lang="nl-NL" sz="2500" dirty="0" smtClean="0"/>
              <a:t>1b. Er zijn veel verschillende aanbieders, auto’s niet allemaal hetzelfde, verschillende auto’s die daardoor lastig met elkaar te vergelijken zijn, ze kunnen de prijs iets van elkaar laten verschillen.</a:t>
            </a:r>
          </a:p>
          <a:p>
            <a:r>
              <a:rPr lang="nl-NL" sz="2500" dirty="0" smtClean="0"/>
              <a:t>1c. Mensen willen het nieuwste van het nieuwste, dus als je geen nieuwe auto’s op de markt brengt, loop je klanten mis.</a:t>
            </a:r>
          </a:p>
          <a:p>
            <a:r>
              <a:rPr lang="nl-NL" sz="2500" dirty="0" smtClean="0"/>
              <a:t>2a. Oligopolie = paar aanbieders, oligopolie wordt er soms samengewerkt, oligopolie meer invloed op de prijs.</a:t>
            </a:r>
          </a:p>
          <a:p>
            <a:r>
              <a:rPr lang="nl-NL" sz="2500" dirty="0" smtClean="0"/>
              <a:t>2b. Er zijn teveel aanbieders, de markt is niet in het bezit van een paar aanbieders.</a:t>
            </a:r>
          </a:p>
          <a:p>
            <a:r>
              <a:rPr lang="nl-NL" sz="2500" dirty="0"/>
              <a:t>2</a:t>
            </a:r>
            <a:r>
              <a:rPr lang="nl-NL" sz="2500" dirty="0" smtClean="0"/>
              <a:t>c. Ze zijn heterogeen, dus verschillen in de ogen van de consument.</a:t>
            </a:r>
          </a:p>
          <a:p>
            <a:r>
              <a:rPr lang="nl-NL" sz="2500" dirty="0" smtClean="0"/>
              <a:t>2d. Automarkt, spijkerbroekenmarkt, vrije tijds kleding.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2206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1" y="1"/>
            <a:ext cx="10828421" cy="6041362"/>
          </a:xfrm>
        </p:spPr>
        <p:txBody>
          <a:bodyPr>
            <a:noAutofit/>
          </a:bodyPr>
          <a:lstStyle/>
          <a:p>
            <a:r>
              <a:rPr lang="nl-NL" sz="3000" dirty="0" smtClean="0"/>
              <a:t>3a. Monopolistische concurrentie (veel aanbieders, heterogeen product</a:t>
            </a:r>
          </a:p>
          <a:p>
            <a:r>
              <a:rPr lang="nl-NL" sz="3000" dirty="0" smtClean="0"/>
              <a:t>3b. Monopolie (1 aanbieder)</a:t>
            </a:r>
          </a:p>
          <a:p>
            <a:r>
              <a:rPr lang="nl-NL" sz="3000" dirty="0" smtClean="0"/>
              <a:t>3c. Oligopolie (paar aanbieders, of paar aanbieders bezitten grootste gedeelte van de markt)</a:t>
            </a:r>
          </a:p>
          <a:p>
            <a:r>
              <a:rPr lang="nl-NL" sz="3000" dirty="0" smtClean="0"/>
              <a:t>3d. Monopolistische concurrentie (veel aanbieders, heterogeen product)</a:t>
            </a:r>
          </a:p>
          <a:p>
            <a:r>
              <a:rPr lang="nl-NL" sz="3000" dirty="0" smtClean="0"/>
              <a:t>3</a:t>
            </a:r>
            <a:r>
              <a:rPr lang="nl-NL" sz="3000" baseline="30000" dirty="0" smtClean="0"/>
              <a:t>e</a:t>
            </a:r>
            <a:r>
              <a:rPr lang="nl-NL" sz="3000" dirty="0" smtClean="0"/>
              <a:t>. Volledige mededingen/oligopolie (enkele of veel aanbieders homogeen product)</a:t>
            </a:r>
          </a:p>
          <a:p>
            <a:r>
              <a:rPr lang="nl-NL" sz="3000" dirty="0" smtClean="0"/>
              <a:t>3f. Oligopolie (kartelvorming, paar aanbieders, heterogeen product)</a:t>
            </a:r>
            <a:endParaRPr lang="nl-NL" sz="3000" dirty="0"/>
          </a:p>
        </p:txBody>
      </p:sp>
    </p:spTree>
    <p:extLst>
      <p:ext uri="{BB962C8B-B14F-4D97-AF65-F5344CB8AC3E}">
        <p14:creationId xmlns:p14="http://schemas.microsoft.com/office/powerpoint/2010/main" val="366754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347" y="0"/>
            <a:ext cx="11899230" cy="6041363"/>
          </a:xfrm>
        </p:spPr>
        <p:txBody>
          <a:bodyPr>
            <a:normAutofit/>
          </a:bodyPr>
          <a:lstStyle/>
          <a:p>
            <a:r>
              <a:rPr lang="nl-NL" sz="1900" dirty="0" smtClean="0"/>
              <a:t>Neem de tabel over in je schrift en vul hem verder in.</a:t>
            </a:r>
          </a:p>
          <a:p>
            <a:r>
              <a:rPr lang="nl-NL" sz="1900" dirty="0" smtClean="0"/>
              <a:t>Aantal aanbieders: veel, weinig of één, soort product = homogeen/heterogeen of geen van beide. Doorzichtigheid van de markt is goed of slecht.</a:t>
            </a:r>
          </a:p>
          <a:p>
            <a:r>
              <a:rPr lang="nl-NL" sz="1900" dirty="0" smtClean="0"/>
              <a:t>Toetredingsmogelijkheden = moeilijk of makkelijk. Individuele invloed loopt van geen tot veel invloed.</a:t>
            </a:r>
          </a:p>
          <a:p>
            <a:endParaRPr lang="nl-NL" sz="1900" dirty="0" smtClean="0"/>
          </a:p>
          <a:p>
            <a:endParaRPr lang="nl-NL" sz="19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326154"/>
              </p:ext>
            </p:extLst>
          </p:nvPr>
        </p:nvGraphicFramePr>
        <p:xfrm>
          <a:off x="-60158" y="1640677"/>
          <a:ext cx="12091735" cy="5217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1957"/>
                <a:gridCol w="2165684"/>
                <a:gridCol w="2562726"/>
                <a:gridCol w="2153653"/>
                <a:gridCol w="2177715"/>
              </a:tblGrid>
              <a:tr h="1285273">
                <a:tc>
                  <a:txBody>
                    <a:bodyPr/>
                    <a:lstStyle/>
                    <a:p>
                      <a:r>
                        <a:rPr lang="nl-NL" dirty="0" smtClean="0"/>
                        <a:t>Marktvorm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Volkomen concurrentie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Monopolistische concurrentie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Oligopolie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Monopolie.</a:t>
                      </a:r>
                      <a:endParaRPr lang="nl-NL" dirty="0"/>
                    </a:p>
                  </a:txBody>
                  <a:tcPr/>
                </a:tc>
              </a:tr>
              <a:tr h="899691">
                <a:tc>
                  <a:txBody>
                    <a:bodyPr/>
                    <a:lstStyle/>
                    <a:p>
                      <a:r>
                        <a:rPr lang="nl-NL" dirty="0" smtClean="0"/>
                        <a:t>Aantal aanbieders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553503">
                <a:tc>
                  <a:txBody>
                    <a:bodyPr/>
                    <a:lstStyle/>
                    <a:p>
                      <a:r>
                        <a:rPr lang="nl-NL" dirty="0" smtClean="0"/>
                        <a:t>Soort product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285273">
                <a:tc>
                  <a:txBody>
                    <a:bodyPr/>
                    <a:lstStyle/>
                    <a:p>
                      <a:r>
                        <a:rPr lang="nl-NL" dirty="0" smtClean="0"/>
                        <a:t>Doorzichtigheid van de markt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553503">
                <a:tc>
                  <a:txBody>
                    <a:bodyPr/>
                    <a:lstStyle/>
                    <a:p>
                      <a:r>
                        <a:rPr lang="nl-NL" dirty="0" smtClean="0"/>
                        <a:t>toetredingsmogelijkheden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553503">
                <a:tc>
                  <a:txBody>
                    <a:bodyPr/>
                    <a:lstStyle/>
                    <a:p>
                      <a:r>
                        <a:rPr lang="nl-NL" dirty="0" smtClean="0"/>
                        <a:t>Individuele invloed op de prijs.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127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1" r="67927" b="186"/>
          <a:stretch/>
        </p:blipFill>
        <p:spPr>
          <a:xfrm>
            <a:off x="0" y="0"/>
            <a:ext cx="3910263" cy="4716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349" b="77338"/>
          <a:stretch/>
        </p:blipFill>
        <p:spPr>
          <a:xfrm>
            <a:off x="0" y="0"/>
            <a:ext cx="5931568" cy="10708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1151" b="65625"/>
          <a:stretch/>
        </p:blipFill>
        <p:spPr>
          <a:xfrm>
            <a:off x="0" y="0"/>
            <a:ext cx="5955632" cy="16242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1053" b="42963"/>
          <a:stretch/>
        </p:blipFill>
        <p:spPr>
          <a:xfrm>
            <a:off x="0" y="0"/>
            <a:ext cx="5967663" cy="26950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395" r="50361" b="29978"/>
          <a:stretch/>
        </p:blipFill>
        <p:spPr>
          <a:xfrm>
            <a:off x="48126" y="0"/>
            <a:ext cx="6003758" cy="33086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51053" b="16483"/>
          <a:stretch/>
        </p:blipFill>
        <p:spPr>
          <a:xfrm>
            <a:off x="0" y="0"/>
            <a:ext cx="5967663" cy="394635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51250" b="-68"/>
          <a:stretch/>
        </p:blipFill>
        <p:spPr>
          <a:xfrm>
            <a:off x="0" y="-1"/>
            <a:ext cx="5943600" cy="472841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l="1" r="28848" b="78357"/>
          <a:stretch/>
        </p:blipFill>
        <p:spPr>
          <a:xfrm>
            <a:off x="0" y="1"/>
            <a:ext cx="8674768" cy="102268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28454" b="64607"/>
          <a:stretch/>
        </p:blipFill>
        <p:spPr>
          <a:xfrm>
            <a:off x="0" y="0"/>
            <a:ext cx="8722895" cy="167238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28651" b="42709"/>
          <a:stretch/>
        </p:blipFill>
        <p:spPr>
          <a:xfrm>
            <a:off x="0" y="0"/>
            <a:ext cx="8698832" cy="270710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28947" b="30996"/>
          <a:stretch/>
        </p:blipFill>
        <p:spPr>
          <a:xfrm>
            <a:off x="0" y="0"/>
            <a:ext cx="8662737" cy="326055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29046" b="18265"/>
          <a:stretch/>
        </p:blipFill>
        <p:spPr>
          <a:xfrm>
            <a:off x="0" y="0"/>
            <a:ext cx="8650705" cy="3862137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t="-1" r="28355" b="442"/>
          <a:stretch/>
        </p:blipFill>
        <p:spPr>
          <a:xfrm>
            <a:off x="0" y="0"/>
            <a:ext cx="8734926" cy="4704347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12664" b="77593"/>
          <a:stretch/>
        </p:blipFill>
        <p:spPr>
          <a:xfrm>
            <a:off x="0" y="0"/>
            <a:ext cx="10647947" cy="1058779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r="13158" b="65625"/>
          <a:stretch/>
        </p:blipFill>
        <p:spPr>
          <a:xfrm>
            <a:off x="0" y="0"/>
            <a:ext cx="10587789" cy="162426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r="12862" b="43219"/>
          <a:stretch/>
        </p:blipFill>
        <p:spPr>
          <a:xfrm>
            <a:off x="0" y="0"/>
            <a:ext cx="10623884" cy="2683042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r="13158" b="30996"/>
          <a:stretch/>
        </p:blipFill>
        <p:spPr>
          <a:xfrm>
            <a:off x="0" y="0"/>
            <a:ext cx="10587789" cy="3260558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r="11875" b="16737"/>
          <a:stretch/>
        </p:blipFill>
        <p:spPr>
          <a:xfrm>
            <a:off x="0" y="0"/>
            <a:ext cx="10744200" cy="393432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/>
          <a:srcRect r="12368" b="-323"/>
          <a:stretch/>
        </p:blipFill>
        <p:spPr>
          <a:xfrm>
            <a:off x="0" y="0"/>
            <a:ext cx="10684042" cy="4740442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/>
          <a:srcRect r="-164" b="78102"/>
          <a:stretch/>
        </p:blipFill>
        <p:spPr>
          <a:xfrm>
            <a:off x="-1" y="0"/>
            <a:ext cx="12212053" cy="1034716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 rotWithShape="1">
          <a:blip r:embed="rId2"/>
          <a:srcRect r="230" b="65116"/>
          <a:stretch/>
        </p:blipFill>
        <p:spPr>
          <a:xfrm>
            <a:off x="0" y="0"/>
            <a:ext cx="12163926" cy="1648326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2"/>
          <a:srcRect l="-1" r="428" b="42455"/>
          <a:stretch/>
        </p:blipFill>
        <p:spPr>
          <a:xfrm>
            <a:off x="0" y="0"/>
            <a:ext cx="12139863" cy="2719137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 rotWithShape="1">
          <a:blip r:embed="rId2"/>
          <a:srcRect l="1" r="32" b="30487"/>
          <a:stretch/>
        </p:blipFill>
        <p:spPr>
          <a:xfrm>
            <a:off x="0" y="0"/>
            <a:ext cx="12187989" cy="3284621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 rotWithShape="1">
          <a:blip r:embed="rId2"/>
          <a:srcRect r="132" b="17755"/>
          <a:stretch/>
        </p:blipFill>
        <p:spPr>
          <a:xfrm>
            <a:off x="0" y="0"/>
            <a:ext cx="12175958" cy="3886200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2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81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Oefenvragen: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7516" y="1227221"/>
            <a:ext cx="8696486" cy="4814141"/>
          </a:xfrm>
        </p:spPr>
        <p:txBody>
          <a:bodyPr>
            <a:noAutofit/>
          </a:bodyPr>
          <a:lstStyle/>
          <a:p>
            <a:r>
              <a:rPr lang="nl-NL" sz="2500" dirty="0" smtClean="0"/>
              <a:t>Wat is het verschil tussen een abstracte markt en een fysieke markt?</a:t>
            </a:r>
          </a:p>
          <a:p>
            <a:r>
              <a:rPr lang="nl-NL" sz="2500" dirty="0" smtClean="0"/>
              <a:t>Wat is betalingsbereidheid en waarom wilt de verkoper deze weten?</a:t>
            </a:r>
          </a:p>
          <a:p>
            <a:r>
              <a:rPr lang="nl-NL" sz="2500" dirty="0" smtClean="0"/>
              <a:t>wat zijn substitutiegoederen?</a:t>
            </a:r>
          </a:p>
          <a:p>
            <a:r>
              <a:rPr lang="nl-NL" sz="2500" dirty="0" smtClean="0"/>
              <a:t>Wat zijn complementaire goederen?</a:t>
            </a:r>
          </a:p>
          <a:p>
            <a:r>
              <a:rPr lang="nl-NL" sz="2500" dirty="0" smtClean="0"/>
              <a:t>Welke effect heeft een prijsstijging van een </a:t>
            </a:r>
            <a:r>
              <a:rPr lang="nl-NL" sz="2500" dirty="0" err="1" smtClean="0"/>
              <a:t>subsitutiegoed</a:t>
            </a:r>
            <a:r>
              <a:rPr lang="nl-NL" sz="2500" dirty="0" smtClean="0"/>
              <a:t> op de vraag naar jou goed.</a:t>
            </a:r>
          </a:p>
          <a:p>
            <a:r>
              <a:rPr lang="nl-NL" sz="2500" dirty="0" smtClean="0"/>
              <a:t>Welk effect heeft een prijsstijging van een complementair goed op de vraag naar jou goed?</a:t>
            </a:r>
          </a:p>
          <a:p>
            <a:r>
              <a:rPr lang="nl-NL" sz="2500" dirty="0" smtClean="0"/>
              <a:t>5 minuten de tijd, kom je er niet uit? Lees eerdere paragrafen terug.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238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Oefenantwoorden: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7516" y="1227221"/>
            <a:ext cx="8696486" cy="4814141"/>
          </a:xfrm>
        </p:spPr>
        <p:txBody>
          <a:bodyPr>
            <a:noAutofit/>
          </a:bodyPr>
          <a:lstStyle/>
          <a:p>
            <a:r>
              <a:rPr lang="nl-NL" sz="2500" dirty="0" smtClean="0"/>
              <a:t>Fysieke markt is een plek waar je naar toe kan, tastbaar (zoals de markt) abstracte markt is dit niet (zoals bol.com)</a:t>
            </a:r>
          </a:p>
          <a:p>
            <a:r>
              <a:rPr lang="nl-NL" sz="2500" dirty="0" smtClean="0"/>
              <a:t>Dat is hoeveel een klant maximaal bereid is te betalen, daarop kan hij ze prijs aanpassen.</a:t>
            </a:r>
          </a:p>
          <a:p>
            <a:r>
              <a:rPr lang="nl-NL" sz="2500" dirty="0" smtClean="0"/>
              <a:t>Goederen die elkaar kunnen vervangen, koffie en thee.</a:t>
            </a:r>
          </a:p>
          <a:p>
            <a:r>
              <a:rPr lang="nl-NL" sz="2500" dirty="0" smtClean="0"/>
              <a:t>Goederen die elkaar aanvullen, koffie en koffiemelk.</a:t>
            </a:r>
          </a:p>
          <a:p>
            <a:r>
              <a:rPr lang="nl-NL" sz="2500" dirty="0" smtClean="0"/>
              <a:t>De vraag stijgt, hoe duurder thee wordt hoe meer koffie we willen kopen.</a:t>
            </a:r>
          </a:p>
          <a:p>
            <a:r>
              <a:rPr lang="nl-NL" sz="2500" dirty="0" smtClean="0"/>
              <a:t>De vraag daalt, hoe duurder koffiemelk wordt, hoe minder mensen koffie willen kopen.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8323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221" y="0"/>
            <a:ext cx="9189781" cy="1930400"/>
          </a:xfrm>
        </p:spPr>
        <p:txBody>
          <a:bodyPr/>
          <a:lstStyle/>
          <a:p>
            <a:r>
              <a:rPr lang="nl-NL" dirty="0" smtClean="0"/>
              <a:t>Oefenvragen: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613612"/>
            <a:ext cx="9289599" cy="5470530"/>
          </a:xfrm>
        </p:spPr>
        <p:txBody>
          <a:bodyPr>
            <a:noAutofit/>
          </a:bodyPr>
          <a:lstStyle/>
          <a:p>
            <a:r>
              <a:rPr lang="nl-NL" sz="2500" dirty="0" smtClean="0"/>
              <a:t>Wat geeft de vraaglijn weer?</a:t>
            </a:r>
          </a:p>
          <a:p>
            <a:r>
              <a:rPr lang="nl-NL" sz="2500" dirty="0" smtClean="0"/>
              <a:t>Wat is het verschil tussen de collectieve vraaglijn en individuele vraaglijn.</a:t>
            </a:r>
          </a:p>
          <a:p>
            <a:r>
              <a:rPr lang="nl-NL" sz="2500" dirty="0" smtClean="0"/>
              <a:t>Geef een voorbeeld waarbij de vraaglijn naar rechts zal verschuiven.</a:t>
            </a:r>
          </a:p>
          <a:p>
            <a:r>
              <a:rPr lang="nl-NL" sz="2500" dirty="0"/>
              <a:t>Geef een voorbeeld waarbij de vraaglijn naar </a:t>
            </a:r>
            <a:r>
              <a:rPr lang="nl-NL" sz="2500" dirty="0" smtClean="0"/>
              <a:t>links </a:t>
            </a:r>
            <a:r>
              <a:rPr lang="nl-NL" sz="2500" dirty="0"/>
              <a:t>zal verschuiven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Wat geeft de aanbodlijn weer?</a:t>
            </a:r>
          </a:p>
          <a:p>
            <a:r>
              <a:rPr lang="nl-NL" sz="2500" dirty="0"/>
              <a:t>Geef een voorbeeld waarbij de </a:t>
            </a:r>
            <a:r>
              <a:rPr lang="nl-NL" sz="2500" dirty="0" smtClean="0"/>
              <a:t>aanbodlijn naar </a:t>
            </a:r>
            <a:r>
              <a:rPr lang="nl-NL" sz="2500" dirty="0"/>
              <a:t>rechts zal verschuiven.</a:t>
            </a:r>
          </a:p>
          <a:p>
            <a:r>
              <a:rPr lang="nl-NL" sz="2500" dirty="0"/>
              <a:t>Geef een voorbeeld waarbij de </a:t>
            </a:r>
            <a:r>
              <a:rPr lang="nl-NL" sz="2500" dirty="0" smtClean="0"/>
              <a:t>aanbodlijn </a:t>
            </a:r>
            <a:r>
              <a:rPr lang="nl-NL" sz="2500" dirty="0"/>
              <a:t>naar links zal verschuiven</a:t>
            </a:r>
            <a:r>
              <a:rPr lang="nl-NL" sz="2500" dirty="0" smtClean="0"/>
              <a:t>.</a:t>
            </a:r>
          </a:p>
          <a:p>
            <a:r>
              <a:rPr lang="nl-NL" sz="2500" dirty="0"/>
              <a:t>5 minuten de tijd, kom je er niet uit? Lees eerdere paragrafen terug.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6245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530</TotalTime>
  <Words>965</Words>
  <Application>Microsoft Office PowerPoint</Application>
  <PresentationFormat>Breedbeeld</PresentationFormat>
  <Paragraphs>96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Welkom havo 3.</vt:lpstr>
      <vt:lpstr>Agenda:</vt:lpstr>
      <vt:lpstr>PowerPoint-presentatie</vt:lpstr>
      <vt:lpstr>PowerPoint-presentatie</vt:lpstr>
      <vt:lpstr>PowerPoint-presentatie</vt:lpstr>
      <vt:lpstr>PowerPoint-presentatie</vt:lpstr>
      <vt:lpstr>Oefenvragen:</vt:lpstr>
      <vt:lpstr>Oefenantwoorden:</vt:lpstr>
      <vt:lpstr>Oefenvragen:</vt:lpstr>
      <vt:lpstr>Oefenvragen:</vt:lpstr>
      <vt:lpstr>Oefenvragen:</vt:lpstr>
      <vt:lpstr>PowerPoint-presentatie</vt:lpstr>
      <vt:lpstr>Oefenvragen:</vt:lpstr>
      <vt:lpstr>PowerPoint-presentatie</vt:lpstr>
      <vt:lpstr>Heel veel succes met je PW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65</cp:revision>
  <dcterms:created xsi:type="dcterms:W3CDTF">2017-08-27T09:00:36Z</dcterms:created>
  <dcterms:modified xsi:type="dcterms:W3CDTF">2017-10-23T07:09:27Z</dcterms:modified>
</cp:coreProperties>
</file>